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68" r:id="rId5"/>
    <p:sldId id="274" r:id="rId6"/>
    <p:sldId id="270" r:id="rId7"/>
    <p:sldId id="275" r:id="rId8"/>
    <p:sldId id="271" r:id="rId9"/>
    <p:sldId id="265" r:id="rId10"/>
    <p:sldId id="261" r:id="rId11"/>
    <p:sldId id="262" r:id="rId12"/>
    <p:sldId id="266" r:id="rId13"/>
    <p:sldId id="267" r:id="rId14"/>
    <p:sldId id="269" r:id="rId15"/>
    <p:sldId id="263" r:id="rId16"/>
    <p:sldId id="264" r:id="rId17"/>
    <p:sldId id="273" r:id="rId1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7"/>
  </p:normalViewPr>
  <p:slideViewPr>
    <p:cSldViewPr snapToGrid="0" snapToObjects="1">
      <p:cViewPr>
        <p:scale>
          <a:sx n="90" d="100"/>
          <a:sy n="90" d="100"/>
        </p:scale>
        <p:origin x="8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task1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latin typeface="Gotham-Light" panose="02000604040000020004" pitchFamily="2" charset="0"/>
              </a:rPr>
              <a:t>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'P&amp;L projection'!$M$9</c:f>
              <c:strCache>
                <c:ptCount val="1"/>
                <c:pt idx="0">
                  <c:v>profit</c:v>
                </c:pt>
              </c:strCache>
            </c:strRef>
          </c:tx>
          <c:spPr>
            <a:noFill/>
            <a:ln>
              <a:solidFill>
                <a:srgbClr val="04914C"/>
              </a:solidFill>
            </a:ln>
            <a:effectLst/>
          </c:spPr>
          <c:invertIfNegative val="0"/>
          <c:cat>
            <c:numRef>
              <c:f>'P&amp;L projection'!$G$10:$G$33</c:f>
              <c:numCache>
                <c:formatCode>General</c:formatCode>
                <c:ptCount val="24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  <c:pt idx="12">
                  <c:v>24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34</c:v>
                </c:pt>
                <c:pt idx="23">
                  <c:v>35</c:v>
                </c:pt>
              </c:numCache>
            </c:numRef>
          </c:cat>
          <c:val>
            <c:numRef>
              <c:f>'P&amp;L projection'!$M$10:$M$33</c:f>
              <c:numCache>
                <c:formatCode>#,##0.00\ [$€-40A]</c:formatCode>
                <c:ptCount val="24"/>
                <c:pt idx="0">
                  <c:v>-128</c:v>
                </c:pt>
                <c:pt idx="1">
                  <c:v>-82</c:v>
                </c:pt>
                <c:pt idx="2">
                  <c:v>-36</c:v>
                </c:pt>
                <c:pt idx="3">
                  <c:v>10</c:v>
                </c:pt>
                <c:pt idx="4">
                  <c:v>73</c:v>
                </c:pt>
                <c:pt idx="5">
                  <c:v>136</c:v>
                </c:pt>
                <c:pt idx="6">
                  <c:v>199</c:v>
                </c:pt>
                <c:pt idx="7">
                  <c:v>262</c:v>
                </c:pt>
                <c:pt idx="8">
                  <c:v>342</c:v>
                </c:pt>
                <c:pt idx="9">
                  <c:v>422</c:v>
                </c:pt>
                <c:pt idx="10">
                  <c:v>502</c:v>
                </c:pt>
                <c:pt idx="11">
                  <c:v>582</c:v>
                </c:pt>
                <c:pt idx="12">
                  <c:v>679</c:v>
                </c:pt>
                <c:pt idx="13">
                  <c:v>776</c:v>
                </c:pt>
                <c:pt idx="14">
                  <c:v>873</c:v>
                </c:pt>
                <c:pt idx="15">
                  <c:v>970</c:v>
                </c:pt>
                <c:pt idx="16">
                  <c:v>1084</c:v>
                </c:pt>
                <c:pt idx="17">
                  <c:v>1198</c:v>
                </c:pt>
                <c:pt idx="18">
                  <c:v>1312</c:v>
                </c:pt>
                <c:pt idx="19">
                  <c:v>1426</c:v>
                </c:pt>
                <c:pt idx="20">
                  <c:v>1557</c:v>
                </c:pt>
                <c:pt idx="21">
                  <c:v>1688</c:v>
                </c:pt>
                <c:pt idx="22">
                  <c:v>1819</c:v>
                </c:pt>
                <c:pt idx="23">
                  <c:v>1950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6-F24D-94D2-B858D787D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6517808"/>
        <c:axId val="1687884624"/>
      </c:barChart>
      <c:catAx>
        <c:axId val="1756517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latin typeface="Gotham-Light" panose="02000604040000020004" pitchFamily="2" charset="0"/>
                  </a:rPr>
                  <a:t> number</a:t>
                </a:r>
                <a:endParaRPr lang="es-MX" b="0" i="0"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884624"/>
        <c:crosses val="autoZero"/>
        <c:auto val="1"/>
        <c:lblAlgn val="ctr"/>
        <c:lblOffset val="100"/>
        <c:noMultiLvlLbl val="0"/>
      </c:catAx>
      <c:valAx>
        <c:axId val="168788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Profit/Loss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#,##0.00\ [$€-4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75651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9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13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0.wdp"/><Relationship Id="rId3" Type="http://schemas.openxmlformats.org/officeDocument/2006/relationships/image" Target="../media/image4.png"/><Relationship Id="rId7" Type="http://schemas.microsoft.com/office/2007/relationships/hdphoto" Target="../media/hdphoto7.wdp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9.wdp"/><Relationship Id="rId5" Type="http://schemas.microsoft.com/office/2007/relationships/hdphoto" Target="../media/hdphoto1.wdp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8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microsoft.com/office/2007/relationships/hdphoto" Target="../media/hdphoto12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microsoft.com/office/2007/relationships/hdphoto" Target="../media/hdphoto11.wdp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microsoft.com/office/2007/relationships/hdphoto" Target="../media/hdphoto14.wdp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.png"/><Relationship Id="rId7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7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9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08" y="6858000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38EF633-7FAE-2FD4-A7F5-1DFCFCF69F93}"/>
              </a:ext>
            </a:extLst>
          </p:cNvPr>
          <p:cNvSpPr txBox="1"/>
          <p:nvPr/>
        </p:nvSpPr>
        <p:spPr>
          <a:xfrm>
            <a:off x="6696842" y="5062570"/>
            <a:ext cx="3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Restaurants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70A725F-7F41-3C33-6C50-B425DFBF34E2}"/>
              </a:ext>
            </a:extLst>
          </p:cNvPr>
          <p:cNvSpPr txBox="1"/>
          <p:nvPr/>
        </p:nvSpPr>
        <p:spPr>
          <a:xfrm>
            <a:off x="6696842" y="5678268"/>
            <a:ext cx="25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0F4400-19E1-B4D7-6725-54502D56FD17}"/>
              </a:ext>
            </a:extLst>
          </p:cNvPr>
          <p:cNvSpPr txBox="1"/>
          <p:nvPr/>
        </p:nvSpPr>
        <p:spPr>
          <a:xfrm>
            <a:off x="2468458" y="5477957"/>
            <a:ext cx="177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day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9" name="Gráfico 8" descr="Store contorno">
            <a:extLst>
              <a:ext uri="{FF2B5EF4-FFF2-40B4-BE49-F238E27FC236}">
                <a16:creationId xmlns:a16="http://schemas.microsoft.com/office/drawing/2014/main" id="{2C0E00E1-0397-41E2-DA4A-56BDB577A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2439" y="7266695"/>
            <a:ext cx="914400" cy="914400"/>
          </a:xfrm>
          <a:prstGeom prst="rect">
            <a:avLst/>
          </a:prstGeom>
        </p:spPr>
      </p:pic>
      <p:pic>
        <p:nvPicPr>
          <p:cNvPr id="11" name="Gráfico 10" descr="Waiter male con relleno sólido">
            <a:extLst>
              <a:ext uri="{FF2B5EF4-FFF2-40B4-BE49-F238E27FC236}">
                <a16:creationId xmlns:a16="http://schemas.microsoft.com/office/drawing/2014/main" id="{D6A7DABC-8DE2-D002-93B0-363DCB1E5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3444" y="2521418"/>
            <a:ext cx="1204643" cy="1204643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0DE9F28-382E-1AF2-58F6-C3F36798529B}"/>
              </a:ext>
            </a:extLst>
          </p:cNvPr>
          <p:cNvSpPr/>
          <p:nvPr/>
        </p:nvSpPr>
        <p:spPr>
          <a:xfrm>
            <a:off x="5422009" y="4786567"/>
            <a:ext cx="233726" cy="1814973"/>
          </a:xfrm>
          <a:prstGeom prst="leftBrace">
            <a:avLst/>
          </a:prstGeom>
          <a:ln w="22225">
            <a:solidFill>
              <a:srgbClr val="0491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D0E943-7FFC-6A42-4D42-7A2B1DB01136}"/>
              </a:ext>
            </a:extLst>
          </p:cNvPr>
          <p:cNvSpPr txBox="1"/>
          <p:nvPr/>
        </p:nvSpPr>
        <p:spPr>
          <a:xfrm>
            <a:off x="465221" y="1853835"/>
            <a:ext cx="20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Metrics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18C87C-D3A3-9B38-8C93-3A297B1D254D}"/>
              </a:ext>
            </a:extLst>
          </p:cNvPr>
          <p:cNvSpPr txBox="1"/>
          <p:nvPr/>
        </p:nvSpPr>
        <p:spPr>
          <a:xfrm>
            <a:off x="1210841" y="240002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3" name="Picture 2" descr="Uber Eats on Behance">
            <a:extLst>
              <a:ext uri="{FF2B5EF4-FFF2-40B4-BE49-F238E27FC236}">
                <a16:creationId xmlns:a16="http://schemas.microsoft.com/office/drawing/2014/main" id="{D762269C-86B4-A3C7-B40E-AB6A60613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337696" y="5523054"/>
            <a:ext cx="914932" cy="7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argaret Liu Design Portfolio">
            <a:extLst>
              <a:ext uri="{FF2B5EF4-FFF2-40B4-BE49-F238E27FC236}">
                <a16:creationId xmlns:a16="http://schemas.microsoft.com/office/drawing/2014/main" id="{1E68F2C8-4A9B-BE3A-0B95-9CFB785C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622794"/>
            <a:ext cx="527143" cy="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36169E8-B3F4-9AF3-1D28-E499A24440B5}"/>
              </a:ext>
            </a:extLst>
          </p:cNvPr>
          <p:cNvSpPr txBox="1"/>
          <p:nvPr/>
        </p:nvSpPr>
        <p:spPr>
          <a:xfrm>
            <a:off x="4908671" y="-427996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076104-1C1D-6262-D51D-5A89D4CF62CB}"/>
              </a:ext>
            </a:extLst>
          </p:cNvPr>
          <p:cNvSpPr txBox="1"/>
          <p:nvPr/>
        </p:nvSpPr>
        <p:spPr>
          <a:xfrm>
            <a:off x="9209626" y="-387415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7" name="Gráfico 36" descr="Waiter male con relleno sólido">
            <a:extLst>
              <a:ext uri="{FF2B5EF4-FFF2-40B4-BE49-F238E27FC236}">
                <a16:creationId xmlns:a16="http://schemas.microsoft.com/office/drawing/2014/main" id="{3DD31F97-CD86-F504-5DB1-B9A8F039C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221" y="4272653"/>
            <a:ext cx="659883" cy="65988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8EB2A-F494-0713-7939-1B9293BD4F37}"/>
              </a:ext>
            </a:extLst>
          </p:cNvPr>
          <p:cNvSpPr txBox="1"/>
          <p:nvPr/>
        </p:nvSpPr>
        <p:spPr>
          <a:xfrm>
            <a:off x="1210841" y="2906183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basket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B3AC55-4F5F-7486-8346-031063921709}"/>
              </a:ext>
            </a:extLst>
          </p:cNvPr>
          <p:cNvSpPr txBox="1"/>
          <p:nvPr/>
        </p:nvSpPr>
        <p:spPr>
          <a:xfrm>
            <a:off x="1210841" y="4055706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Restaurants/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B46C57-EC40-F9DF-1D59-0917E42A7E55}"/>
              </a:ext>
            </a:extLst>
          </p:cNvPr>
          <p:cNvSpPr txBox="1"/>
          <p:nvPr/>
        </p:nvSpPr>
        <p:spPr>
          <a:xfrm>
            <a:off x="1210841" y="456186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659F80-547D-0BCA-46CA-921C6C4F95F9}"/>
              </a:ext>
            </a:extLst>
          </p:cNvPr>
          <p:cNvSpPr txBox="1"/>
          <p:nvPr/>
        </p:nvSpPr>
        <p:spPr>
          <a:xfrm>
            <a:off x="1210841" y="522583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2158FC3-BE78-FE43-1131-76B868999FAA}"/>
              </a:ext>
            </a:extLst>
          </p:cNvPr>
          <p:cNvSpPr txBox="1"/>
          <p:nvPr/>
        </p:nvSpPr>
        <p:spPr>
          <a:xfrm>
            <a:off x="1210841" y="5731998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hour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3D8331F-2DF0-DEC2-70E1-73E9C02BED61}"/>
              </a:ext>
            </a:extLst>
          </p:cNvPr>
          <p:cNvSpPr txBox="1"/>
          <p:nvPr/>
        </p:nvSpPr>
        <p:spPr>
          <a:xfrm>
            <a:off x="1238149" y="630024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863DEC61-9CCB-9200-D0BD-761A62C3F2E8}"/>
              </a:ext>
            </a:extLst>
          </p:cNvPr>
          <p:cNvSpPr/>
          <p:nvPr/>
        </p:nvSpPr>
        <p:spPr>
          <a:xfrm>
            <a:off x="337696" y="2385307"/>
            <a:ext cx="3706070" cy="1499207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10838650-294C-5BA5-81E9-3D0733ECE411}"/>
              </a:ext>
            </a:extLst>
          </p:cNvPr>
          <p:cNvSpPr/>
          <p:nvPr/>
        </p:nvSpPr>
        <p:spPr>
          <a:xfrm>
            <a:off x="362470" y="4051579"/>
            <a:ext cx="3708603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AC94E277-06D1-77C1-2F91-36615100CA62}"/>
              </a:ext>
            </a:extLst>
          </p:cNvPr>
          <p:cNvSpPr/>
          <p:nvPr/>
        </p:nvSpPr>
        <p:spPr>
          <a:xfrm>
            <a:off x="362470" y="5183282"/>
            <a:ext cx="3706070" cy="150031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B9D6FF9-ABDF-B1FD-3FF5-E22E719F25A9}"/>
              </a:ext>
            </a:extLst>
          </p:cNvPr>
          <p:cNvSpPr txBox="1"/>
          <p:nvPr/>
        </p:nvSpPr>
        <p:spPr>
          <a:xfrm>
            <a:off x="1185355" y="341055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36169E8-B3F4-9AF3-1D28-E499A24440B5}"/>
              </a:ext>
            </a:extLst>
          </p:cNvPr>
          <p:cNvSpPr txBox="1"/>
          <p:nvPr/>
        </p:nvSpPr>
        <p:spPr>
          <a:xfrm>
            <a:off x="4908671" y="-427996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076104-1C1D-6262-D51D-5A89D4CF62CB}"/>
              </a:ext>
            </a:extLst>
          </p:cNvPr>
          <p:cNvSpPr txBox="1"/>
          <p:nvPr/>
        </p:nvSpPr>
        <p:spPr>
          <a:xfrm>
            <a:off x="9209626" y="-387415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1D863A8-1BB2-D4C7-00CB-D3A1D3B42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611963"/>
              </p:ext>
            </p:extLst>
          </p:nvPr>
        </p:nvGraphicFramePr>
        <p:xfrm>
          <a:off x="473149" y="2055346"/>
          <a:ext cx="6764866" cy="43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40179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047147" y="2313135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Growth</a:t>
            </a:r>
            <a:r>
              <a:rPr lang="es-US" dirty="0"/>
              <a:t> </a:t>
            </a:r>
            <a:r>
              <a:rPr lang="es-US" dirty="0" err="1"/>
              <a:t>levers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uberx</a:t>
            </a:r>
            <a:r>
              <a:rPr lang="es-US" dirty="0"/>
              <a:t> </a:t>
            </a:r>
            <a:r>
              <a:rPr lang="es-US" dirty="0" err="1"/>
              <a:t>clients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Partnerships</a:t>
            </a:r>
            <a:r>
              <a:rPr lang="es-US" dirty="0"/>
              <a:t> (</a:t>
            </a:r>
            <a:r>
              <a:rPr lang="es-US" dirty="0" err="1"/>
              <a:t>reduced</a:t>
            </a:r>
            <a:r>
              <a:rPr lang="es-US" dirty="0"/>
              <a:t> </a:t>
            </a:r>
            <a:r>
              <a:rPr lang="es-US" dirty="0" err="1"/>
              <a:t>cost</a:t>
            </a:r>
            <a:r>
              <a:rPr lang="es-US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es-US" dirty="0"/>
              <a:t>Fechas importantes (promociones….) </a:t>
            </a:r>
          </a:p>
          <a:p>
            <a:pPr marL="285750" indent="-285750" algn="ctr">
              <a:buFontTx/>
              <a:buChar char="-"/>
            </a:pP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5909</TotalTime>
  <Words>1056</Words>
  <Application>Microsoft Macintosh PowerPoint</Application>
  <PresentationFormat>Panorámica</PresentationFormat>
  <Paragraphs>230</Paragraphs>
  <Slides>17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32</cp:revision>
  <dcterms:created xsi:type="dcterms:W3CDTF">2022-07-06T08:01:11Z</dcterms:created>
  <dcterms:modified xsi:type="dcterms:W3CDTF">2022-07-10T10:31:09Z</dcterms:modified>
</cp:coreProperties>
</file>